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2" r:id="rId2"/>
    <p:sldId id="393" r:id="rId3"/>
    <p:sldId id="430" r:id="rId4"/>
    <p:sldId id="399" r:id="rId5"/>
    <p:sldId id="438" r:id="rId6"/>
    <p:sldId id="431" r:id="rId7"/>
    <p:sldId id="432" r:id="rId8"/>
    <p:sldId id="441" r:id="rId9"/>
    <p:sldId id="465" r:id="rId10"/>
    <p:sldId id="443" r:id="rId11"/>
    <p:sldId id="442" r:id="rId12"/>
    <p:sldId id="439" r:id="rId13"/>
    <p:sldId id="440" r:id="rId14"/>
    <p:sldId id="466" r:id="rId15"/>
    <p:sldId id="444" r:id="rId16"/>
    <p:sldId id="398" r:id="rId17"/>
    <p:sldId id="394" r:id="rId18"/>
    <p:sldId id="405" r:id="rId19"/>
    <p:sldId id="406" r:id="rId20"/>
    <p:sldId id="400" r:id="rId21"/>
    <p:sldId id="408" r:id="rId22"/>
    <p:sldId id="456" r:id="rId23"/>
    <p:sldId id="457" r:id="rId24"/>
    <p:sldId id="469" r:id="rId25"/>
    <p:sldId id="471" r:id="rId26"/>
    <p:sldId id="420" r:id="rId27"/>
    <p:sldId id="424" r:id="rId28"/>
    <p:sldId id="423" r:id="rId29"/>
    <p:sldId id="458" r:id="rId30"/>
    <p:sldId id="464" r:id="rId31"/>
    <p:sldId id="463" r:id="rId32"/>
    <p:sldId id="467" r:id="rId33"/>
    <p:sldId id="470" r:id="rId34"/>
    <p:sldId id="468" r:id="rId35"/>
    <p:sldId id="306" r:id="rId3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26"/>
    <a:srgbClr val="0148A4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1" autoAdjust="0"/>
    <p:restoredTop sz="99428" autoAdjust="0"/>
  </p:normalViewPr>
  <p:slideViewPr>
    <p:cSldViewPr snapToGrid="0" snapToObjects="1">
      <p:cViewPr varScale="1">
        <p:scale>
          <a:sx n="88" d="100"/>
          <a:sy n="88" d="100"/>
        </p:scale>
        <p:origin x="1098" y="96"/>
      </p:cViewPr>
      <p:guideLst>
        <p:guide orient="horz" pos="212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qr\r\ratc0028\MyWork\Julie\Older%20people%20qol\Copy%20of%20Full%20sample%20ranking%20and%20best-worst%20points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25690764145899"/>
          <c:y val="6.2695924764890304E-2"/>
          <c:w val="0.58357251872503202"/>
          <c:h val="0.5780885147977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'ranking points graph'!$C$3:$C$4</c:f>
              <c:strCache>
                <c:ptCount val="1"/>
                <c:pt idx="0">
                  <c:v>Domain Younger</c:v>
                </c:pt>
              </c:strCache>
            </c:strRef>
          </c:tx>
          <c:invertIfNegative val="0"/>
          <c:cat>
            <c:strRef>
              <c:f>'ranking points graph'!$B$5:$B$16</c:f>
              <c:strCache>
                <c:ptCount val="12"/>
                <c:pt idx="0">
                  <c:v>WB: Control</c:v>
                </c:pt>
                <c:pt idx="1">
                  <c:v>WB: Self-care</c:v>
                </c:pt>
                <c:pt idx="2">
                  <c:v>WB: Independence</c:v>
                </c:pt>
                <c:pt idx="3">
                  <c:v>WB: Safety</c:v>
                </c:pt>
                <c:pt idx="4">
                  <c:v>WB: Social relationships</c:v>
                </c:pt>
                <c:pt idx="5">
                  <c:v>WB: Dignity</c:v>
                </c:pt>
                <c:pt idx="6">
                  <c:v>HS: Mental health</c:v>
                </c:pt>
                <c:pt idx="7">
                  <c:v>HS: Physical mobility</c:v>
                </c:pt>
                <c:pt idx="8">
                  <c:v>HS: Pain</c:v>
                </c:pt>
                <c:pt idx="9">
                  <c:v>HS: Sleep</c:v>
                </c:pt>
                <c:pt idx="10">
                  <c:v>HS: Vision</c:v>
                </c:pt>
                <c:pt idx="11">
                  <c:v>HS: Hearing</c:v>
                </c:pt>
              </c:strCache>
            </c:strRef>
          </c:cat>
          <c:val>
            <c:numRef>
              <c:f>'ranking points graph'!$C$5:$C$16</c:f>
              <c:numCache>
                <c:formatCode>0.00</c:formatCode>
                <c:ptCount val="12"/>
                <c:pt idx="0">
                  <c:v>9.128205128205126</c:v>
                </c:pt>
                <c:pt idx="1">
                  <c:v>7.8666666666666663</c:v>
                </c:pt>
                <c:pt idx="2">
                  <c:v>10.41794871794872</c:v>
                </c:pt>
                <c:pt idx="3">
                  <c:v>7.5230769230769221</c:v>
                </c:pt>
                <c:pt idx="4">
                  <c:v>6.8769230769230774</c:v>
                </c:pt>
                <c:pt idx="5">
                  <c:v>6.9230769230769216</c:v>
                </c:pt>
                <c:pt idx="6">
                  <c:v>10.633333333333329</c:v>
                </c:pt>
                <c:pt idx="7">
                  <c:v>9.8871794871794858</c:v>
                </c:pt>
                <c:pt idx="8">
                  <c:v>8.0282051282051263</c:v>
                </c:pt>
                <c:pt idx="9">
                  <c:v>7.6692307692307686</c:v>
                </c:pt>
                <c:pt idx="10">
                  <c:v>8.4923076923076941</c:v>
                </c:pt>
                <c:pt idx="11">
                  <c:v>6.5538461538461528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3A-415F-8FF5-5B3619168512}"/>
            </c:ext>
          </c:extLst>
        </c:ser>
        <c:ser>
          <c:idx val="1"/>
          <c:order val="1"/>
          <c:tx>
            <c:strRef>
              <c:f>'ranking points graph'!$D$3:$D$4</c:f>
              <c:strCache>
                <c:ptCount val="1"/>
                <c:pt idx="0">
                  <c:v>Domain Older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'ranking points graph'!$B$5:$B$16</c:f>
              <c:strCache>
                <c:ptCount val="12"/>
                <c:pt idx="0">
                  <c:v>WB: Control</c:v>
                </c:pt>
                <c:pt idx="1">
                  <c:v>WB: Self-care</c:v>
                </c:pt>
                <c:pt idx="2">
                  <c:v>WB: Independence</c:v>
                </c:pt>
                <c:pt idx="3">
                  <c:v>WB: Safety</c:v>
                </c:pt>
                <c:pt idx="4">
                  <c:v>WB: Social relationships</c:v>
                </c:pt>
                <c:pt idx="5">
                  <c:v>WB: Dignity</c:v>
                </c:pt>
                <c:pt idx="6">
                  <c:v>HS: Mental health</c:v>
                </c:pt>
                <c:pt idx="7">
                  <c:v>HS: Physical mobility</c:v>
                </c:pt>
                <c:pt idx="8">
                  <c:v>HS: Pain</c:v>
                </c:pt>
                <c:pt idx="9">
                  <c:v>HS: Sleep</c:v>
                </c:pt>
                <c:pt idx="10">
                  <c:v>HS: Vision</c:v>
                </c:pt>
                <c:pt idx="11">
                  <c:v>HS: Hearing</c:v>
                </c:pt>
              </c:strCache>
            </c:strRef>
          </c:cat>
          <c:val>
            <c:numRef>
              <c:f>'ranking points graph'!$D$5:$D$16</c:f>
              <c:numCache>
                <c:formatCode>0.00</c:formatCode>
                <c:ptCount val="12"/>
                <c:pt idx="0">
                  <c:v>10.507692307692309</c:v>
                </c:pt>
                <c:pt idx="1">
                  <c:v>8.8435897435897441</c:v>
                </c:pt>
                <c:pt idx="2">
                  <c:v>12.007692307692309</c:v>
                </c:pt>
                <c:pt idx="3">
                  <c:v>6.7846153846153854</c:v>
                </c:pt>
                <c:pt idx="4">
                  <c:v>6.7282051282051283</c:v>
                </c:pt>
                <c:pt idx="5">
                  <c:v>5.7948717948717947</c:v>
                </c:pt>
                <c:pt idx="6">
                  <c:v>9.0410256410256409</c:v>
                </c:pt>
                <c:pt idx="7">
                  <c:v>11.15897435897436</c:v>
                </c:pt>
                <c:pt idx="8">
                  <c:v>7.8076923076923084</c:v>
                </c:pt>
                <c:pt idx="9">
                  <c:v>6.2769230769230768</c:v>
                </c:pt>
                <c:pt idx="10">
                  <c:v>8.7974358974358964</c:v>
                </c:pt>
                <c:pt idx="11">
                  <c:v>6.2512820512820522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3A-415F-8FF5-5B3619168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81032"/>
        <c:axId val="175541776"/>
      </c:barChart>
      <c:catAx>
        <c:axId val="175481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541776"/>
        <c:crosses val="autoZero"/>
        <c:auto val="1"/>
        <c:lblAlgn val="ctr"/>
        <c:lblOffset val="100"/>
        <c:noMultiLvlLbl val="0"/>
      </c:catAx>
      <c:valAx>
        <c:axId val="1755417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5481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zh-HK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zh-HK"/>
          </a:p>
        </c:txPr>
      </c:legendEntry>
      <c:layout>
        <c:manualLayout>
          <c:xMode val="edge"/>
          <c:yMode val="edge"/>
          <c:x val="0.58877223680373292"/>
          <c:y val="0.86256529057879805"/>
          <c:w val="0.41122776319626714"/>
          <c:h val="0.13743462443754415"/>
        </c:manualLayout>
      </c:layout>
      <c:overlay val="0"/>
    </c:legend>
    <c:plotVisOnly val="1"/>
    <c:dispBlanksAs val="gap"/>
    <c:showDLblsOverMax val="0"/>
  </c:chart>
  <c:spPr>
    <a:ln>
      <a:solidFill>
        <a:srgbClr val="0148A4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0.63793</cdr:x>
      <cdr:y>0</cdr:y>
    </cdr:from>
    <cdr:to>
      <cdr:x>0.63985</cdr:x>
      <cdr:y>0.15148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5249917" y="0"/>
          <a:ext cx="15766" cy="7221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0.39315</cdr:x>
      <cdr:y>0</cdr:y>
    </cdr:from>
    <cdr:to>
      <cdr:x>0.39506</cdr:x>
      <cdr:y>0.15148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3235435" y="-1358900"/>
          <a:ext cx="15766" cy="7221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0.58429</cdr:x>
      <cdr:y>0.00363</cdr:y>
    </cdr:from>
    <cdr:to>
      <cdr:x>0.58429</cdr:x>
      <cdr:y>0.15511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4808483" y="17298"/>
          <a:ext cx="0" cy="7221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2759ED3F-863A-4CE5-8EC8-9C86B051C7D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4754E70-3C6C-4B4D-B4B9-4ACF36A4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BE044AD-C18C-464E-8AB4-C486AD37D76F}" type="datetimeFigureOut">
              <a:rPr lang="en-AU" smtClean="0"/>
              <a:t>26/11/2018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C9994EB-2C85-4C06-8D69-6FFCEA679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2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7EF6F-1FC4-4618-9C87-33F81050A0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45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54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9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9" y="419102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4"/>
            <a:ext cx="4038600" cy="537603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9"/>
            <a:ext cx="4038600" cy="4130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9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4"/>
            <a:ext cx="4038600" cy="537603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9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4"/>
            <a:ext cx="4038600" cy="537603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5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9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49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49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49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1538" y="2"/>
            <a:ext cx="8072462" cy="5786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1912" y="285731"/>
            <a:ext cx="7704138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916" y="1285861"/>
            <a:ext cx="7704137" cy="50006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3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3428996" y="5286388"/>
            <a:ext cx="5572133" cy="285752"/>
          </a:xfrm>
        </p:spPr>
        <p:txBody>
          <a:bodyPr lIns="0" tIns="0" rIns="0" bIns="0" anchor="t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20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3428996" y="5000636"/>
            <a:ext cx="5572133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055033" y="5819654"/>
            <a:ext cx="985150" cy="98515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    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261938" y="5715018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23" name="Picture 22" descr="USY_MB1_rgb_Reversed_Standard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3773" y="5890064"/>
            <a:ext cx="1268436" cy="43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4605" y="6586742"/>
            <a:ext cx="249208" cy="214314"/>
          </a:xfrm>
          <a:prstGeom prst="rect">
            <a:avLst/>
          </a:prstGeom>
        </p:spPr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7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38627"/>
          <a:stretch/>
        </p:blipFill>
        <p:spPr bwMode="auto">
          <a:xfrm>
            <a:off x="4546600" y="-8712"/>
            <a:ext cx="4597400" cy="68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4" y="2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6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9" y="419102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9" y="419102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2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5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</a:t>
            </a:r>
            <a:r>
              <a:rPr lang="en-US" dirty="0" smtClean="0"/>
              <a:t>28pt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3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Sub-heading Bold… 24pt</a:t>
            </a:r>
          </a:p>
          <a:p>
            <a:pPr lvl="0"/>
            <a:r>
              <a:rPr lang="en-US" dirty="0" smtClean="0"/>
              <a:t>Add body copy </a:t>
            </a:r>
          </a:p>
          <a:p>
            <a:r>
              <a:rPr lang="en-US" dirty="0" smtClean="0"/>
              <a:t>Add bullet point</a:t>
            </a:r>
          </a:p>
          <a:p>
            <a:r>
              <a:rPr lang="en-US" dirty="0" smtClean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2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2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15" r:id="rId4"/>
    <p:sldLayoutId id="2147483716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11" r:id="rId20"/>
    <p:sldLayoutId id="2147483712" r:id="rId21"/>
    <p:sldLayoutId id="2147483713" r:id="rId22"/>
    <p:sldLayoutId id="2147483714" r:id="rId23"/>
    <p:sldLayoutId id="2147483727" r:id="rId24"/>
    <p:sldLayoutId id="2147483728" r:id="rId2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entrez/eutils/elink.fcgi?dbfrom=pubmed&amp;retmode=ref&amp;cmd=prlinks&amp;id=18482302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056" y="408335"/>
            <a:ext cx="8176322" cy="1322972"/>
          </a:xfrm>
        </p:spPr>
        <p:txBody>
          <a:bodyPr/>
          <a:lstStyle/>
          <a:p>
            <a:r>
              <a:rPr lang="en-AU" dirty="0" err="1" smtClean="0"/>
              <a:t>Reablement</a:t>
            </a:r>
            <a:r>
              <a:rPr lang="en-AU" dirty="0" smtClean="0"/>
              <a:t> and Living Well in Long Term Care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056" y="1267226"/>
            <a:ext cx="3963817" cy="895789"/>
          </a:xfrm>
        </p:spPr>
        <p:txBody>
          <a:bodyPr/>
          <a:lstStyle/>
          <a:p>
            <a:r>
              <a:rPr lang="en-AU" sz="2000" dirty="0" smtClean="0"/>
              <a:t>Ian Cameron</a:t>
            </a:r>
          </a:p>
          <a:p>
            <a:r>
              <a:rPr lang="en-AU" sz="2000" dirty="0"/>
              <a:t>Professor of Rehabilitation Medicine and Head, John Walsh Centre for Rehabilitation Research, University of Sydney</a:t>
            </a:r>
            <a:endParaRPr lang="en-AU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7056" y="2785242"/>
            <a:ext cx="42093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 smtClean="0">
              <a:latin typeface="+mn-lt"/>
            </a:endParaRPr>
          </a:p>
          <a:p>
            <a:r>
              <a:rPr lang="en-AU" sz="2000" b="1" dirty="0" smtClean="0">
                <a:latin typeface="+mn-lt"/>
              </a:rPr>
              <a:t>15</a:t>
            </a:r>
            <a:r>
              <a:rPr lang="en-AU" sz="2000" b="1" baseline="30000" dirty="0" smtClean="0">
                <a:latin typeface="+mn-lt"/>
              </a:rPr>
              <a:t>th</a:t>
            </a:r>
            <a:r>
              <a:rPr lang="en-AU" sz="2000" b="1" dirty="0" smtClean="0">
                <a:latin typeface="+mn-lt"/>
              </a:rPr>
              <a:t> World </a:t>
            </a:r>
            <a:r>
              <a:rPr lang="en-AU" sz="2000" b="1" dirty="0">
                <a:latin typeface="+mn-lt"/>
              </a:rPr>
              <a:t>Congress on Long Term Care in Chinese </a:t>
            </a:r>
            <a:r>
              <a:rPr lang="en-AU" sz="2000" b="1" dirty="0" smtClean="0">
                <a:latin typeface="+mn-lt"/>
              </a:rPr>
              <a:t>Communities</a:t>
            </a:r>
          </a:p>
          <a:p>
            <a:endParaRPr lang="en-AU" sz="2000" b="1" dirty="0">
              <a:latin typeface="+mn-lt"/>
              <a:cs typeface="Adobe Naskh Medium" pitchFamily="50" charset="-78"/>
            </a:endParaRPr>
          </a:p>
          <a:p>
            <a:r>
              <a:rPr lang="en-AU" sz="2000" b="1" dirty="0" smtClean="0">
                <a:latin typeface="+mn-lt"/>
                <a:cs typeface="Adobe Naskh Medium" pitchFamily="50" charset="-78"/>
              </a:rPr>
              <a:t>“Sustainable and Quality Long Term Care Services”</a:t>
            </a:r>
          </a:p>
          <a:p>
            <a:endParaRPr lang="en-AU" sz="2000" b="1" dirty="0">
              <a:latin typeface="+mn-lt"/>
              <a:cs typeface="Adobe Naskh Medium" pitchFamily="50" charset="-78"/>
            </a:endParaRPr>
          </a:p>
          <a:p>
            <a:r>
              <a:rPr lang="en-AU" sz="2000" b="1" dirty="0" smtClean="0">
                <a:latin typeface="+mn-lt"/>
                <a:cs typeface="Adobe Naskh Medium" pitchFamily="50" charset="-78"/>
              </a:rPr>
              <a:t>Hong Kong</a:t>
            </a:r>
          </a:p>
          <a:p>
            <a:endParaRPr lang="en-AU" sz="2000" dirty="0" smtClean="0">
              <a:latin typeface="+mn-lt"/>
              <a:cs typeface="Adobe Naskh Medium" pitchFamily="50" charset="-78"/>
            </a:endParaRPr>
          </a:p>
          <a:p>
            <a:r>
              <a:rPr lang="en-AU" sz="2000" dirty="0" smtClean="0">
                <a:latin typeface="+mn-lt"/>
                <a:cs typeface="Adobe Naskh Medium" pitchFamily="50" charset="-78"/>
              </a:rPr>
              <a:t>29 November 2018</a:t>
            </a:r>
            <a:r>
              <a:rPr lang="en-US" sz="2000" dirty="0" smtClean="0">
                <a:latin typeface="+mn-lt"/>
                <a:cs typeface="Adobe Naskh Medium" pitchFamily="50" charset="-78"/>
              </a:rPr>
              <a:t>                         </a:t>
            </a:r>
            <a:endParaRPr lang="en-US" sz="2000" dirty="0">
              <a:latin typeface="+mn-lt"/>
              <a:cs typeface="Adobe Naskh Medium" pitchFamily="50" charset="-78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7" y="1556425"/>
            <a:ext cx="4261642" cy="42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419"/>
            <a:ext cx="8686800" cy="1143000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Reablement</a:t>
            </a:r>
            <a:r>
              <a:rPr lang="en-AU" sz="2800" dirty="0" smtClean="0"/>
              <a:t> / Rehabilitation approach with older people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93551"/>
            <a:ext cx="8748464" cy="1944067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itchFamily="2" charset="2"/>
              <a:buChar char="§"/>
            </a:pPr>
            <a:r>
              <a:rPr lang="en-AU" sz="2400" dirty="0" smtClean="0"/>
              <a:t>Activity limitations</a:t>
            </a:r>
          </a:p>
          <a:p>
            <a:pPr>
              <a:buClr>
                <a:srgbClr val="E64626"/>
              </a:buClr>
              <a:buFont typeface="Wingdings" pitchFamily="2" charset="2"/>
              <a:buChar char="§"/>
            </a:pPr>
            <a:r>
              <a:rPr lang="en-AU" sz="2400" dirty="0" smtClean="0"/>
              <a:t>Participation restrictions</a:t>
            </a:r>
          </a:p>
          <a:p>
            <a:pPr>
              <a:buClr>
                <a:srgbClr val="E64626"/>
              </a:buClr>
              <a:buFont typeface="Wingdings" pitchFamily="2" charset="2"/>
              <a:buChar char="§"/>
            </a:pPr>
            <a:r>
              <a:rPr lang="en-AU" sz="2400" dirty="0" smtClean="0"/>
              <a:t>Environmental and personal factors</a:t>
            </a:r>
          </a:p>
          <a:p>
            <a:pPr>
              <a:buClr>
                <a:srgbClr val="E64626"/>
              </a:buClr>
              <a:buFont typeface="Wingdings" pitchFamily="2" charset="2"/>
              <a:buChar char="§"/>
            </a:pPr>
            <a:r>
              <a:rPr lang="en-AU" sz="2400" dirty="0" smtClean="0"/>
              <a:t>Body function (and structure) , and health condition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680137" y="6306207"/>
            <a:ext cx="400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www.who.int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134346"/>
            <a:ext cx="2412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+mn-lt"/>
              </a:rPr>
              <a:t>Goals using a WHO</a:t>
            </a:r>
          </a:p>
          <a:p>
            <a:r>
              <a:rPr lang="en-AU" sz="2800" dirty="0" smtClean="0">
                <a:latin typeface="+mn-lt"/>
              </a:rPr>
              <a:t>International Classification of Functioning approach</a:t>
            </a:r>
            <a:endParaRPr lang="en-US" sz="2800" dirty="0">
              <a:latin typeface="+mn-lt"/>
            </a:endParaRPr>
          </a:p>
        </p:txBody>
      </p:sp>
      <p:pic>
        <p:nvPicPr>
          <p:cNvPr id="11266" name="Picture 2" descr="Image result for icf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98" y="1165254"/>
            <a:ext cx="5584533" cy="33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044967" y="2220918"/>
            <a:ext cx="1808298" cy="914400"/>
          </a:xfrm>
          <a:prstGeom prst="ellipse">
            <a:avLst/>
          </a:prstGeom>
          <a:noFill/>
          <a:ln w="57150">
            <a:solidFill>
              <a:srgbClr val="E64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05515" y="2220918"/>
            <a:ext cx="1808298" cy="914400"/>
          </a:xfrm>
          <a:prstGeom prst="ellipse">
            <a:avLst/>
          </a:prstGeom>
          <a:noFill/>
          <a:ln w="57150">
            <a:solidFill>
              <a:srgbClr val="E64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99188" y="3788961"/>
            <a:ext cx="1808298" cy="914400"/>
          </a:xfrm>
          <a:prstGeom prst="ellipse">
            <a:avLst/>
          </a:prstGeom>
          <a:noFill/>
          <a:ln w="57150">
            <a:solidFill>
              <a:srgbClr val="E64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580"/>
            <a:ext cx="8446269" cy="633417"/>
          </a:xfrm>
        </p:spPr>
        <p:txBody>
          <a:bodyPr>
            <a:noAutofit/>
          </a:bodyPr>
          <a:lstStyle/>
          <a:p>
            <a:r>
              <a:rPr lang="en-AU" dirty="0" smtClean="0"/>
              <a:t>Disability and Rehabilitation at the Population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4605" y="6586742"/>
            <a:ext cx="249208" cy="214314"/>
          </a:xfrm>
          <a:prstGeom prst="rect">
            <a:avLst/>
          </a:prstGeom>
        </p:spPr>
        <p:txBody>
          <a:bodyPr/>
          <a:lstStyle/>
          <a:p>
            <a:fld id="{5EB0718A-1B3D-42D2-9A2B-FB6CFA4B4E8D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396" y="1628800"/>
            <a:ext cx="4750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40" y="3140968"/>
            <a:ext cx="4513823" cy="27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13034" y="6217410"/>
            <a:ext cx="513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n-lt"/>
              </a:rPr>
              <a:t>Gill T et al. J Am </a:t>
            </a:r>
            <a:r>
              <a:rPr lang="en-AU" dirty="0" err="1" smtClean="0">
                <a:latin typeface="+mn-lt"/>
              </a:rPr>
              <a:t>Geriatr</a:t>
            </a:r>
            <a:r>
              <a:rPr lang="en-AU" dirty="0" smtClean="0">
                <a:latin typeface="+mn-lt"/>
              </a:rPr>
              <a:t> </a:t>
            </a:r>
            <a:r>
              <a:rPr lang="en-AU" dirty="0" err="1" smtClean="0">
                <a:latin typeface="+mn-lt"/>
              </a:rPr>
              <a:t>Soc</a:t>
            </a:r>
            <a:r>
              <a:rPr lang="en-AU" dirty="0" smtClean="0">
                <a:latin typeface="+mn-lt"/>
              </a:rPr>
              <a:t> 56:436–443, 2008.</a:t>
            </a:r>
            <a:endParaRPr lang="en-A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03389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n-lt"/>
              </a:rPr>
              <a:t>Disability can be temporary in older people</a:t>
            </a:r>
            <a:endParaRPr lang="en-A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E64626"/>
                </a:solidFill>
              </a:rPr>
              <a:t>WHO – World Report on Ageing and Health</a:t>
            </a:r>
            <a:endParaRPr lang="en-US" dirty="0">
              <a:solidFill>
                <a:srgbClr val="E64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873" y="2060848"/>
            <a:ext cx="4128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Supports “ageing in place”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Notes effectiveness of rehabilitation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Supports development of health systems and long term care systems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AU" sz="2400" dirty="0"/>
              <a:t>Suggests optimising trajectories of intrinsic </a:t>
            </a:r>
            <a:r>
              <a:rPr lang="en-AU" sz="2400" dirty="0" smtClean="0"/>
              <a:t>capacity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22460" y="6369328"/>
            <a:ext cx="676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http://www.who.int/ageing/publications/world-report-2015/en/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3560153" cy="46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>
                <a:solidFill>
                  <a:srgbClr val="E64626"/>
                </a:solidFill>
              </a:rPr>
              <a:t>Reablement</a:t>
            </a:r>
            <a:r>
              <a:rPr lang="en-AU" dirty="0" smtClean="0">
                <a:solidFill>
                  <a:srgbClr val="E64626"/>
                </a:solidFill>
              </a:rPr>
              <a:t> and Rehabilitation aim to improve physical capacity trajectories</a:t>
            </a:r>
            <a:endParaRPr lang="en-US" dirty="0">
              <a:solidFill>
                <a:srgbClr val="E646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24" y="1260475"/>
            <a:ext cx="51651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1126" y="630950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http://www.who.int/ageing/publications/world-report-2015/en/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L, age 27, 1954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099034" cy="2361759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Highly educated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Married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Assisting husband in his work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First child age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841" y="3342289"/>
            <a:ext cx="4099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/>
              <a:t>Predictors of successful ageing</a:t>
            </a:r>
          </a:p>
          <a:p>
            <a:endParaRPr lang="en-AU" dirty="0" smtClean="0"/>
          </a:p>
          <a:p>
            <a:r>
              <a:rPr lang="en-AU" dirty="0" smtClean="0"/>
              <a:t>Socioeconomic status</a:t>
            </a:r>
          </a:p>
          <a:p>
            <a:r>
              <a:rPr lang="en-AU" dirty="0" smtClean="0"/>
              <a:t>Height</a:t>
            </a:r>
          </a:p>
          <a:p>
            <a:r>
              <a:rPr lang="en-AU" dirty="0" smtClean="0"/>
              <a:t>Not smoking</a:t>
            </a:r>
          </a:p>
          <a:p>
            <a:r>
              <a:rPr lang="en-AU" dirty="0" smtClean="0"/>
              <a:t>Exercise</a:t>
            </a:r>
          </a:p>
          <a:p>
            <a:r>
              <a:rPr lang="en-AU" dirty="0" smtClean="0"/>
              <a:t>Education (in men)</a:t>
            </a:r>
          </a:p>
          <a:p>
            <a:endParaRPr lang="en-AU" dirty="0"/>
          </a:p>
          <a:p>
            <a:r>
              <a:rPr lang="de-DE" dirty="0" smtClean="0">
                <a:hlinkClick r:id="rId2"/>
              </a:rPr>
              <a:t>Britton et al. J </a:t>
            </a:r>
            <a:r>
              <a:rPr lang="de-DE" dirty="0">
                <a:hlinkClick r:id="rId2"/>
              </a:rPr>
              <a:t>Am Geriatr Soc. 2008 Jun; 56(6): </a:t>
            </a:r>
            <a:r>
              <a:rPr lang="de-DE" dirty="0" smtClean="0">
                <a:hlinkClick r:id="rId2"/>
              </a:rPr>
              <a:t>1098–1105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42029-7223-44BD-8E64-CD4F7A51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64626"/>
                </a:solidFill>
              </a:rPr>
              <a:t>Mrs</a:t>
            </a:r>
            <a:r>
              <a:rPr lang="en-US" dirty="0">
                <a:solidFill>
                  <a:srgbClr val="E64626"/>
                </a:solidFill>
              </a:rPr>
              <a:t> </a:t>
            </a:r>
            <a:r>
              <a:rPr lang="en-US" dirty="0" smtClean="0">
                <a:solidFill>
                  <a:srgbClr val="E64626"/>
                </a:solidFill>
              </a:rPr>
              <a:t>L , age 80, 2008</a:t>
            </a:r>
            <a:endParaRPr lang="en-US" dirty="0">
              <a:solidFill>
                <a:srgbClr val="E64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515E0-D933-47AD-B0EE-0E338206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6" y="1100630"/>
            <a:ext cx="3771595" cy="5391609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i="0" dirty="0" smtClean="0"/>
              <a:t>Mixed </a:t>
            </a:r>
            <a:r>
              <a:rPr lang="en-US" sz="2000" i="0" dirty="0"/>
              <a:t>dementia (Alzheimer’s disease and vascular dementia) </a:t>
            </a:r>
            <a:r>
              <a:rPr lang="en-US" sz="2000" i="0" dirty="0" smtClean="0"/>
              <a:t>diagnosed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Health otherwise good with hypertension and osteoarthritis of knees</a:t>
            </a:r>
            <a:endParaRPr lang="en-US" sz="2000" i="0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i="0" dirty="0" smtClean="0"/>
              <a:t>Supported by </a:t>
            </a:r>
            <a:r>
              <a:rPr lang="en-US" sz="2000" dirty="0" smtClean="0"/>
              <a:t>husband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i="0" dirty="0" err="1" smtClean="0"/>
              <a:t>Carer</a:t>
            </a:r>
            <a:r>
              <a:rPr lang="en-US" sz="2000" i="0" dirty="0" smtClean="0"/>
              <a:t> strain but attempts to arrange respite care not successful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No other long term care services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Disability related to dementia increasing – some incontinence, husband taking over daily tasks, some agitation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3" y="1138542"/>
            <a:ext cx="3452649" cy="46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Reablement</a:t>
            </a:r>
            <a:r>
              <a:rPr lang="en-AU" dirty="0" smtClean="0"/>
              <a:t> Approaches in Long Term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713890" cy="476726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Processes that aim to assist the person to increase independence in daily life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Applies in long term care to older people with disabilities related to various health condition, particularly dementia and frailty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9972" y="6306207"/>
            <a:ext cx="610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sydney.edu.au/medicine/</a:t>
            </a:r>
            <a:r>
              <a:rPr lang="en-US" sz="2000" dirty="0" err="1">
                <a:latin typeface="+mn-lt"/>
              </a:rPr>
              <a:t>cdpc</a:t>
            </a:r>
            <a:r>
              <a:rPr lang="en-US" sz="2000" dirty="0">
                <a:latin typeface="+mn-lt"/>
              </a:rPr>
              <a:t>/resources/</a:t>
            </a:r>
            <a:r>
              <a:rPr lang="en-US" sz="2000" dirty="0" err="1">
                <a:latin typeface="+mn-lt"/>
              </a:rPr>
              <a:t>reablement.php</a:t>
            </a:r>
            <a:endParaRPr lang="en-US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1075923"/>
            <a:ext cx="3515710" cy="523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</a:t>
            </a:r>
            <a:r>
              <a:rPr lang="en-AU" dirty="0" err="1" smtClean="0"/>
              <a:t>Reablement</a:t>
            </a:r>
            <a:r>
              <a:rPr lang="en-AU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794"/>
            <a:ext cx="8229600" cy="5346699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b="1" dirty="0" err="1"/>
              <a:t>Reablement</a:t>
            </a:r>
            <a:r>
              <a:rPr lang="en-AU" dirty="0"/>
              <a:t> </a:t>
            </a:r>
            <a:r>
              <a:rPr lang="en-AU" dirty="0" smtClean="0"/>
              <a:t>“involves </a:t>
            </a:r>
            <a:r>
              <a:rPr lang="en-AU" dirty="0"/>
              <a:t>time-limited interventions that are targeted towards a person's specific goal or desired outcome to adapt to some functional loss or regain confidence and </a:t>
            </a:r>
            <a:r>
              <a:rPr lang="en-AU" u="sng" dirty="0"/>
              <a:t>capacity to resume </a:t>
            </a:r>
            <a:r>
              <a:rPr lang="en-AU" u="sng" dirty="0" smtClean="0"/>
              <a:t>activities</a:t>
            </a:r>
            <a:r>
              <a:rPr lang="en-AU" dirty="0" smtClean="0"/>
              <a:t>” (Australian Department of Health)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Rehabilitation</a:t>
            </a:r>
            <a:r>
              <a:rPr lang="en-AU" dirty="0"/>
              <a:t> </a:t>
            </a:r>
            <a:r>
              <a:rPr lang="en-AU" dirty="0" smtClean="0"/>
              <a:t>“is </a:t>
            </a:r>
            <a:r>
              <a:rPr lang="en-AU" dirty="0"/>
              <a:t>a set of interventions designed to </a:t>
            </a:r>
            <a:r>
              <a:rPr lang="en-AU" u="sng" dirty="0"/>
              <a:t>optimize functioning and reduce disability</a:t>
            </a:r>
            <a:r>
              <a:rPr lang="en-AU" dirty="0"/>
              <a:t> in individuals with health conditions in </a:t>
            </a:r>
            <a:r>
              <a:rPr lang="en-AU" dirty="0" smtClean="0"/>
              <a:t>interaction </a:t>
            </a:r>
            <a:r>
              <a:rPr lang="en-AU" dirty="0"/>
              <a:t>with their </a:t>
            </a:r>
            <a:r>
              <a:rPr lang="en-AU" dirty="0" smtClean="0"/>
              <a:t>environment” (WHO)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b="1" dirty="0" smtClean="0"/>
              <a:t>Restorative</a:t>
            </a:r>
            <a:r>
              <a:rPr lang="en-AU" dirty="0" smtClean="0"/>
              <a:t> care “</a:t>
            </a:r>
            <a:r>
              <a:rPr lang="en-AU" dirty="0"/>
              <a:t>aims to </a:t>
            </a:r>
            <a:r>
              <a:rPr lang="en-AU" u="sng" dirty="0"/>
              <a:t>reverse and/or slow ‘functional decline’</a:t>
            </a:r>
            <a:r>
              <a:rPr lang="en-AU" dirty="0"/>
              <a:t> in older people and improve their </a:t>
            </a:r>
            <a:r>
              <a:rPr lang="en-AU" dirty="0" smtClean="0"/>
              <a:t>wellbeing” (Australian Department of Health)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55330" y="6028765"/>
            <a:ext cx="4038600" cy="537603"/>
          </a:xfrm>
        </p:spPr>
        <p:txBody>
          <a:bodyPr/>
          <a:lstStyle/>
          <a:p>
            <a:r>
              <a:rPr lang="en-AU" sz="2000" dirty="0" smtClean="0"/>
              <a:t> Slide from Prof Chris </a:t>
            </a:r>
            <a:r>
              <a:rPr lang="en-AU" sz="2000" dirty="0" err="1" smtClean="0"/>
              <a:t>Poulos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Reablement</a:t>
            </a:r>
            <a:r>
              <a:rPr lang="en-AU" dirty="0" smtClean="0"/>
              <a:t> is one of the rehabilitation species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58" y="1260476"/>
            <a:ext cx="7100887" cy="49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81451" y="6035102"/>
            <a:ext cx="4038600" cy="537603"/>
          </a:xfrm>
        </p:spPr>
        <p:txBody>
          <a:bodyPr/>
          <a:lstStyle/>
          <a:p>
            <a:r>
              <a:rPr lang="en-AU" sz="2000" dirty="0"/>
              <a:t>Slide from </a:t>
            </a:r>
            <a:r>
              <a:rPr lang="en-AU" sz="2000" dirty="0" smtClean="0"/>
              <a:t>Prof Chris </a:t>
            </a:r>
            <a:r>
              <a:rPr lang="en-AU" sz="2000" dirty="0" err="1"/>
              <a:t>Poulos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Reablement</a:t>
            </a:r>
            <a:r>
              <a:rPr lang="en-AU" dirty="0" smtClean="0"/>
              <a:t> is one of the rehabilitation species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6" y="1448298"/>
            <a:ext cx="7297737" cy="4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 and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8229600" cy="3223608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No commercial disclosures for this talk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Australian National Health and Medical Research Council support : to Cognitive Decline Partnership Centre and Practitioner Fellowship (Ian Cameron)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Acknowledgements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Professor Susan Kurrle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Hammond Care (Australia)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4871544"/>
            <a:ext cx="5477806" cy="153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Case Study – thinking about </a:t>
            </a:r>
            <a:r>
              <a:rPr lang="en-AU" dirty="0" err="1" smtClean="0"/>
              <a:t>reablement</a:t>
            </a:r>
            <a:r>
              <a:rPr lang="en-AU" dirty="0" smtClean="0"/>
              <a:t> – differing issues and settings – Mrs 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58903"/>
            <a:ext cx="4272455" cy="476726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Living with dementia or disability at home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Exercise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Location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Supervision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Type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Dose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Intensity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Duration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Progression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3" y="1138542"/>
            <a:ext cx="3452649" cy="46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089" y="6006669"/>
            <a:ext cx="739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http://www.who.int/dietphysicalactivity/factsheet_olderadults/en/</a:t>
            </a:r>
          </a:p>
        </p:txBody>
      </p:sp>
    </p:spTree>
    <p:extLst>
      <p:ext uri="{BB962C8B-B14F-4D97-AF65-F5344CB8AC3E}">
        <p14:creationId xmlns:p14="http://schemas.microsoft.com/office/powerpoint/2010/main" val="4251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1261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can help people live well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864"/>
            <a:ext cx="3941379" cy="5525887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Adaptation of United Kingdom Guidelines to Australia</a:t>
            </a:r>
            <a:endParaRPr lang="en-US" sz="2800" dirty="0" smtClean="0"/>
          </a:p>
        </p:txBody>
      </p:sp>
      <p:pic>
        <p:nvPicPr>
          <p:cNvPr id="1028" name="Picture 4" descr="C:\SEK Folders 3 Sept 2009 Feb2011 Aug2011\Images for talks 2016\Guidelines Recs Mar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0" y="1079864"/>
            <a:ext cx="3214421" cy="45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2463" y="6116910"/>
            <a:ext cx="38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http://sydney.edu.au/medicine/cdpc/resources/dementia-guidelines.php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6" y="2379575"/>
            <a:ext cx="2908903" cy="40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L, age 88, early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177862" cy="476726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Husband died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Moved to residential long term care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Absconded from non </a:t>
            </a:r>
            <a:r>
              <a:rPr lang="en-US" dirty="0"/>
              <a:t>secure </a:t>
            </a:r>
            <a:r>
              <a:rPr lang="en-US" dirty="0" smtClean="0"/>
              <a:t>unit on a number of occasions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Marked agitation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Staff requested sedation</a:t>
            </a:r>
            <a:endParaRPr lang="en-US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Transfer to secure (locked exit doors and high fence) request by long term care provider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www.hammond.com.au/images/locations/n.turramu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34" y="440368"/>
            <a:ext cx="3220250" cy="21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gedcare101.s3-ap-southeast-2.amazonaws.com/s3fs-public/styles/listing_details_main_aspect/public/facilities/1525997439med1.jpg?itok=xQZNKS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12" y="3646751"/>
            <a:ext cx="4049493" cy="24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Mrs L, age 88, </a:t>
            </a:r>
            <a:r>
              <a:rPr lang="en-AU" dirty="0" smtClean="0"/>
              <a:t>March </a:t>
            </a:r>
            <a:r>
              <a:rPr lang="en-AU" dirty="0"/>
              <a:t>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525"/>
            <a:ext cx="4177862" cy="528144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2200" b="1" dirty="0"/>
              <a:t>Moved to dementia specific unit with “cottage model of care”</a:t>
            </a:r>
          </a:p>
          <a:p>
            <a:pPr marL="523494" lvl="2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/>
              <a:t> 12 residents in house</a:t>
            </a:r>
          </a:p>
          <a:p>
            <a:pPr marL="523494" lvl="2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/>
              <a:t> Residents assist staff to cook all meals in house kitchen</a:t>
            </a:r>
          </a:p>
          <a:p>
            <a:pPr marL="523494" lvl="2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/>
              <a:t> Access to outside from several doors in facility with garden and paths</a:t>
            </a:r>
          </a:p>
          <a:p>
            <a:pPr marL="523494" lvl="2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/>
              <a:t> residents assist with doing own laundry and hang it out</a:t>
            </a:r>
          </a:p>
          <a:p>
            <a:pPr marL="523494" lvl="2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/>
              <a:t> residents “go shopping” in facility supermarket </a:t>
            </a:r>
          </a:p>
          <a:p>
            <a:pPr marL="0" lvl="1" indent="-57150"/>
            <a:endParaRPr lang="en-US" dirty="0"/>
          </a:p>
          <a:p>
            <a:pPr marL="0" lvl="1" indent="-57150"/>
            <a:r>
              <a:rPr lang="en-US" dirty="0"/>
              <a:t> Regular reassurance from staff, given phone to speak with family</a:t>
            </a:r>
          </a:p>
          <a:p>
            <a:pPr marL="0" lvl="1" indent="-57150"/>
            <a:r>
              <a:rPr lang="en-US" dirty="0"/>
              <a:t> Taken for walks of 2 to 3 </a:t>
            </a:r>
            <a:r>
              <a:rPr lang="en-US" dirty="0" err="1"/>
              <a:t>kms</a:t>
            </a:r>
            <a:r>
              <a:rPr lang="en-US" dirty="0"/>
              <a:t> every day with staff or volunteers</a:t>
            </a:r>
          </a:p>
          <a:p>
            <a:pPr marL="0" lvl="1" indent="-57150"/>
            <a:r>
              <a:rPr lang="en-US" dirty="0"/>
              <a:t> Distracted when became distressed by being taken for a walk, or shopping, or looking at photo albums, or assisting in kitchen with other residents</a:t>
            </a:r>
          </a:p>
          <a:p>
            <a:endParaRPr lang="en-US" dirty="0"/>
          </a:p>
        </p:txBody>
      </p:sp>
      <p:pic>
        <p:nvPicPr>
          <p:cNvPr id="4" name="Picture 4" descr="https://agedcare101.s3-ap-southeast-2.amazonaws.com/s3fs-public/styles/listing_details_main_aspect/public/facilities/1525997439med2.jpg?itok=N8Dwly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3" y="1416741"/>
            <a:ext cx="3389587" cy="20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gedcare101.s3-ap-southeast-2.amazonaws.com/s3fs-public/styles/listing_details_main_aspect/public/facilities/1525997439med4.jpg?itok=EZWo2Rq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20" y="3858753"/>
            <a:ext cx="3668771" cy="22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Clustered domestic residential long term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8" y="1529266"/>
            <a:ext cx="7725881" cy="43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E2F2EA-1AE0-4D06-9E33-539CDA11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" y="244277"/>
            <a:ext cx="8986345" cy="5688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862" y="5932424"/>
            <a:ext cx="890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n-lt"/>
              </a:rPr>
              <a:t>Dyer et al (2018) Med J </a:t>
            </a:r>
            <a:r>
              <a:rPr lang="en-AU" dirty="0" err="1">
                <a:latin typeface="+mn-lt"/>
              </a:rPr>
              <a:t>Aust</a:t>
            </a:r>
            <a:r>
              <a:rPr lang="en-AU" dirty="0">
                <a:latin typeface="+mn-lt"/>
              </a:rPr>
              <a:t> </a:t>
            </a:r>
            <a:r>
              <a:rPr lang="pt-BR" dirty="0">
                <a:latin typeface="+mn-lt"/>
              </a:rPr>
              <a:t>208 (10): </a:t>
            </a:r>
            <a:r>
              <a:rPr lang="pt-BR" dirty="0" smtClean="0">
                <a:latin typeface="+mn-lt"/>
              </a:rPr>
              <a:t>433-438, doi</a:t>
            </a:r>
            <a:r>
              <a:rPr lang="pt-BR" dirty="0">
                <a:latin typeface="+mn-lt"/>
              </a:rPr>
              <a:t>: </a:t>
            </a:r>
            <a:r>
              <a:rPr lang="pt-BR" dirty="0" smtClean="0">
                <a:latin typeface="+mn-lt"/>
              </a:rPr>
              <a:t>10.5694/mja17.00861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2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07173" y="6079744"/>
            <a:ext cx="5864772" cy="537603"/>
          </a:xfrm>
        </p:spPr>
        <p:txBody>
          <a:bodyPr/>
          <a:lstStyle/>
          <a:p>
            <a:r>
              <a:rPr lang="en-US" sz="1800" dirty="0"/>
              <a:t>sydney.edu.au/medicine/</a:t>
            </a:r>
            <a:r>
              <a:rPr lang="en-US" sz="1800" dirty="0" err="1"/>
              <a:t>cdpc</a:t>
            </a:r>
            <a:r>
              <a:rPr lang="en-US" sz="1800" dirty="0"/>
              <a:t>/resources/</a:t>
            </a:r>
            <a:r>
              <a:rPr lang="en-US" sz="1800" dirty="0" err="1"/>
              <a:t>reablement.php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Reablement</a:t>
            </a:r>
            <a:r>
              <a:rPr lang="en-AU" dirty="0"/>
              <a:t> Approaches in </a:t>
            </a:r>
            <a:r>
              <a:rPr lang="en-AU" dirty="0" smtClean="0"/>
              <a:t>Long Term Care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33612"/>
            <a:ext cx="4038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Supporting everyday activities </a:t>
            </a:r>
          </a:p>
          <a:p>
            <a:pPr lvl="1"/>
            <a:r>
              <a:rPr lang="en-AU" dirty="0" smtClean="0"/>
              <a:t>through occupational therapy, exercise and a cognitive program </a:t>
            </a:r>
          </a:p>
          <a:p>
            <a:r>
              <a:rPr lang="en-AU" dirty="0" smtClean="0"/>
              <a:t>Supporting mobility and physical function</a:t>
            </a:r>
          </a:p>
          <a:p>
            <a:pPr lvl="1"/>
            <a:r>
              <a:rPr lang="en-AU" dirty="0" smtClean="0"/>
              <a:t>through falls prevention and exercise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45421" y="137795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45421" y="1368641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Supporting cognition and communication </a:t>
            </a:r>
          </a:p>
          <a:p>
            <a:pPr lvl="1"/>
            <a:r>
              <a:rPr lang="en-AU" dirty="0" smtClean="0"/>
              <a:t>through a cognitive program, exercise and a communication program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4014947"/>
            <a:ext cx="3912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n-lt"/>
              </a:rPr>
              <a:t>Each approach – sub-classified by setting (home, community, residential care), and some other factors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5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Case Study – thinking about </a:t>
            </a:r>
            <a:r>
              <a:rPr lang="en-AU" dirty="0" err="1" smtClean="0"/>
              <a:t>reablement</a:t>
            </a:r>
            <a:r>
              <a:rPr lang="en-AU" dirty="0" smtClean="0"/>
              <a:t> – differing issues and settings – Mrs 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58903"/>
            <a:ext cx="4272455" cy="476726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Living in residential care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Exercise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Supporting everyday activities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Cognitive stimulation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8348" y="6160298"/>
            <a:ext cx="55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sydney.edu.au/medicine/</a:t>
            </a:r>
            <a:r>
              <a:rPr lang="en-US" dirty="0" err="1">
                <a:latin typeface="+mn-lt"/>
              </a:rPr>
              <a:t>cdpc</a:t>
            </a:r>
            <a:r>
              <a:rPr lang="en-US" dirty="0">
                <a:latin typeface="+mn-lt"/>
              </a:rPr>
              <a:t>/resources/</a:t>
            </a:r>
            <a:r>
              <a:rPr lang="en-US" dirty="0" err="1">
                <a:latin typeface="+mn-lt"/>
              </a:rPr>
              <a:t>reablement.php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260475"/>
            <a:ext cx="3533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Reablement</a:t>
            </a:r>
            <a:r>
              <a:rPr lang="en-AU" dirty="0" smtClean="0"/>
              <a:t> Approaches -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319752" cy="4928221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Some evidence stronger than other types </a:t>
            </a:r>
            <a:r>
              <a:rPr lang="en-AU" dirty="0" err="1" smtClean="0"/>
              <a:t>eg</a:t>
            </a:r>
            <a:r>
              <a:rPr lang="en-AU" dirty="0" smtClean="0"/>
              <a:t> exercise versus cognitive stimulation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Model plans are directly and readily applicable in the real world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There is a huge gap between knowledge and clinical practice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Much easier to prescribe medication than </a:t>
            </a:r>
            <a:r>
              <a:rPr lang="en-AU" dirty="0" err="1" smtClean="0"/>
              <a:t>reablement</a:t>
            </a:r>
            <a:endParaRPr lang="en-AU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4" y="1358904"/>
            <a:ext cx="3105810" cy="41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Mrs L, age </a:t>
            </a:r>
            <a:r>
              <a:rPr lang="en-AU" dirty="0" smtClean="0"/>
              <a:t>88 - 89, 2016 and 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4"/>
            <a:ext cx="4177862" cy="5798641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Health issues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Urinary incontinence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Severe agitation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Behavioural</a:t>
            </a:r>
            <a:r>
              <a:rPr lang="en-US" dirty="0" smtClean="0"/>
              <a:t> and psychological problems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Knee pain and difficulty walking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Solutions</a:t>
            </a:r>
            <a:endParaRPr lang="en-US" dirty="0"/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Appropriate continence aids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Recognition of urinary tract infection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Medications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Hip protectors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Vitamin D supplement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Continue supporting everyday activities</a:t>
            </a:r>
            <a:endParaRPr lang="en-US" dirty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ED9436-056E-449C-BE2B-C3B48BCED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3831077"/>
            <a:ext cx="1828843" cy="2527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59BDAF-F2CA-4828-8CF5-24677D058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5" y="4051600"/>
            <a:ext cx="1746315" cy="23284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4" y="117475"/>
            <a:ext cx="2080345" cy="344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3"/>
            <a:ext cx="8229600" cy="1143000"/>
          </a:xfrm>
        </p:spPr>
        <p:txBody>
          <a:bodyPr/>
          <a:lstStyle/>
          <a:p>
            <a:r>
              <a:rPr lang="en-AU" dirty="0" smtClean="0"/>
              <a:t>The Congress and its Theme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753"/>
            <a:ext cx="8229600" cy="2945083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The Congress </a:t>
            </a:r>
            <a:r>
              <a:rPr lang="en-AU" dirty="0" smtClean="0"/>
              <a:t>theme: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“</a:t>
            </a:r>
            <a:r>
              <a:rPr lang="en-AU" dirty="0"/>
              <a:t>Sustainable and Quality Long Term Care Services</a:t>
            </a:r>
            <a:r>
              <a:rPr lang="en-AU" dirty="0" smtClean="0"/>
              <a:t>”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Integrates </a:t>
            </a:r>
            <a:r>
              <a:rPr lang="en-AU" dirty="0"/>
              <a:t>all aspects of aged care and long term care in Chinese Communities all over the </a:t>
            </a:r>
            <a:r>
              <a:rPr lang="en-AU" dirty="0" smtClean="0"/>
              <a:t>world 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Involves practitioners </a:t>
            </a:r>
            <a:r>
              <a:rPr lang="en-AU" dirty="0"/>
              <a:t>in social policy, academics, researchers, healthcare and long term care service </a:t>
            </a:r>
            <a:r>
              <a:rPr lang="en-AU" dirty="0" smtClean="0"/>
              <a:t>providers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Long Term Care will vary between countries and cultures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4" y="3525903"/>
            <a:ext cx="7284981" cy="29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Mrs L, age </a:t>
            </a:r>
            <a:r>
              <a:rPr lang="en-AU" dirty="0" smtClean="0"/>
              <a:t>89, April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004441" cy="3418049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Problem</a:t>
            </a:r>
            <a:endParaRPr lang="en-US" sz="1800" dirty="0"/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Developed eating dyspraxia and became unable to use a knife and </a:t>
            </a:r>
            <a:r>
              <a:rPr lang="en-US" sz="1800" dirty="0" smtClean="0"/>
              <a:t>fork</a:t>
            </a:r>
            <a:endParaRPr lang="en-US" sz="1800" dirty="0"/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Weight </a:t>
            </a:r>
            <a:r>
              <a:rPr lang="en-US" sz="1800" dirty="0" smtClean="0"/>
              <a:t>loss</a:t>
            </a:r>
            <a:endParaRPr lang="en-US" sz="1800" dirty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Solution</a:t>
            </a:r>
            <a:r>
              <a:rPr lang="en-US" sz="1800" dirty="0" smtClean="0"/>
              <a:t>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1800" dirty="0" smtClean="0"/>
              <a:t>Careful hand feeding</a:t>
            </a:r>
            <a:endParaRPr lang="en-US" sz="1800" dirty="0" smtClean="0"/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Nutritional </a:t>
            </a:r>
            <a:r>
              <a:rPr lang="en-US" sz="1800" dirty="0"/>
              <a:t>supplements (high protein) commenced twice daily between </a:t>
            </a:r>
            <a:r>
              <a:rPr lang="en-US" sz="1800" dirty="0" smtClean="0"/>
              <a:t>meals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Puree food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E2A6A0-CE74-46A1-99B1-78D9791E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10" y="1260475"/>
            <a:ext cx="3610303" cy="437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5770179"/>
            <a:ext cx="788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http://sydney.edu.au/medicine/cdpc/resources/dementia-guidelines.php</a:t>
            </a:r>
          </a:p>
        </p:txBody>
      </p:sp>
    </p:spTree>
    <p:extLst>
      <p:ext uri="{BB962C8B-B14F-4D97-AF65-F5344CB8AC3E}">
        <p14:creationId xmlns:p14="http://schemas.microsoft.com/office/powerpoint/2010/main" val="6105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Mrs L, age </a:t>
            </a:r>
            <a:r>
              <a:rPr lang="en-AU" dirty="0" smtClean="0"/>
              <a:t>90, September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887310" cy="5168021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Problem: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Fell </a:t>
            </a:r>
            <a:r>
              <a:rPr lang="en-US" sz="1800" dirty="0"/>
              <a:t>when going to bed, not wearing hip protectors, sustained </a:t>
            </a:r>
            <a:r>
              <a:rPr lang="en-US" sz="1800" dirty="0" err="1"/>
              <a:t>subcapital</a:t>
            </a:r>
            <a:r>
              <a:rPr lang="en-US" sz="1800" dirty="0"/>
              <a:t> fracture of left femur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Solution: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	L </a:t>
            </a:r>
            <a:r>
              <a:rPr lang="en-US" sz="1800" dirty="0"/>
              <a:t>hip hemiarthroplasty with good position</a:t>
            </a:r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Post operative delirium, mainly hypo-alert, also gait dyspraxia resulting in difficulty with mobilizing</a:t>
            </a:r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Returned to facility, very reluctant to </a:t>
            </a:r>
            <a:r>
              <a:rPr lang="en-US" sz="1800" dirty="0" err="1"/>
              <a:t>mobilise</a:t>
            </a:r>
            <a:endParaRPr lang="en-US" sz="1800" dirty="0"/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Staff using standing lifter to </a:t>
            </a:r>
            <a:r>
              <a:rPr lang="en-US" sz="1800" dirty="0" err="1"/>
              <a:t>mobilise</a:t>
            </a:r>
            <a:r>
              <a:rPr lang="en-US" sz="1800" dirty="0"/>
              <a:t> </a:t>
            </a:r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Supplied with low bed, pressure mattress, and crash mats</a:t>
            </a:r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daily physiotherapy to attempt </a:t>
            </a:r>
            <a:r>
              <a:rPr lang="en-US" sz="1800" dirty="0" err="1" smtClean="0"/>
              <a:t>mobilisation</a:t>
            </a:r>
            <a:endParaRPr lang="en-US" sz="1800" dirty="0" smtClean="0"/>
          </a:p>
          <a:p>
            <a:pPr lvl="2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1800" dirty="0" smtClean="0"/>
              <a:t>Re fracture prevention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CCDC61-CE4B-4C9B-91BA-7A361B712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54" y="979828"/>
            <a:ext cx="2900854" cy="2393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410293-D603-45D2-B33F-648150F3F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57" y="4037156"/>
            <a:ext cx="2631658" cy="26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Mrs L, age </a:t>
            </a:r>
            <a:r>
              <a:rPr lang="en-AU" dirty="0" smtClean="0"/>
              <a:t>90, November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4"/>
            <a:ext cx="3483194" cy="3165800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Problem: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Limited mobility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Solution: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Walking with family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1800" dirty="0" smtClean="0"/>
              <a:t>Reducing medications</a:t>
            </a:r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94" y="2126702"/>
            <a:ext cx="48577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Controversies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7" y="1122417"/>
            <a:ext cx="4981336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3110" y="4785281"/>
            <a:ext cx="327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www.theguardian.com/australia-news/2018/sep/16/morrison-to-announce-royal-commission-into-aged-care-after-string-of-scandals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2979" y="268013"/>
            <a:ext cx="3799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E64626"/>
                </a:solidFill>
                <a:latin typeface="+mn-lt"/>
              </a:rPr>
              <a:t>Other controversies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Regulation / safety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Consumer directed care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Supported decision making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End of life issues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Training</a:t>
            </a:r>
          </a:p>
          <a:p>
            <a:pPr marL="342900" indent="-342900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+mn-lt"/>
              </a:rPr>
              <a:t>Funding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5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881"/>
            <a:ext cx="8339959" cy="2424821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Living well in Long Term Care means different things at different times, and in different places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Aim for “ageing in place”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Aim for home or a home like environment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Have a </a:t>
            </a:r>
            <a:r>
              <a:rPr lang="en-AU" dirty="0" err="1"/>
              <a:t>reablement</a:t>
            </a:r>
            <a:r>
              <a:rPr lang="en-AU" dirty="0"/>
              <a:t> approach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4" y="3271442"/>
            <a:ext cx="5286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9465" y="4545670"/>
            <a:ext cx="35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sydney.edu.au/medicine/</a:t>
            </a:r>
            <a:r>
              <a:rPr lang="en-US" dirty="0" err="1" smtClean="0"/>
              <a:t>cdpc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131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069" y="819919"/>
            <a:ext cx="6684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n-lt"/>
              </a:rPr>
              <a:t>Further details:</a:t>
            </a:r>
          </a:p>
          <a:p>
            <a:endParaRPr lang="en-AU" sz="2400" dirty="0">
              <a:latin typeface="+mn-lt"/>
            </a:endParaRPr>
          </a:p>
          <a:p>
            <a:r>
              <a:rPr lang="en-AU" sz="2400" dirty="0" smtClean="0">
                <a:latin typeface="+mn-lt"/>
              </a:rPr>
              <a:t>Ian Cameron</a:t>
            </a:r>
          </a:p>
          <a:p>
            <a:endParaRPr lang="en-AU" sz="2400" dirty="0">
              <a:latin typeface="+mn-lt"/>
            </a:endParaRPr>
          </a:p>
          <a:p>
            <a:r>
              <a:rPr lang="en-AU" sz="2400" dirty="0">
                <a:latin typeface="+mn-lt"/>
              </a:rPr>
              <a:t>i</a:t>
            </a:r>
            <a:r>
              <a:rPr lang="en-AU" sz="2400" dirty="0" smtClean="0">
                <a:latin typeface="+mn-lt"/>
              </a:rPr>
              <a:t>an.cameron@sydney.edu.au</a:t>
            </a:r>
            <a:endParaRPr lang="en-US" sz="240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8" y="1524894"/>
            <a:ext cx="3197329" cy="31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– including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1" y="1148688"/>
            <a:ext cx="5386029" cy="5472829"/>
          </a:xfrm>
        </p:spPr>
        <p:txBody>
          <a:bodyPr>
            <a:normAutofit lnSpcReduction="10000"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Background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Traditional approaches to “living well”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Health related quality of life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Is quality of life in Long Term Care different?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Guidelines / </a:t>
            </a:r>
            <a:r>
              <a:rPr lang="en-AU" dirty="0" err="1" smtClean="0"/>
              <a:t>Reablement</a:t>
            </a:r>
            <a:r>
              <a:rPr lang="en-AU" dirty="0" smtClean="0"/>
              <a:t> 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Application </a:t>
            </a:r>
            <a:r>
              <a:rPr lang="en-AU" dirty="0"/>
              <a:t>with Mrs </a:t>
            </a:r>
            <a:r>
              <a:rPr lang="en-AU" dirty="0" smtClean="0"/>
              <a:t>L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Controversies</a:t>
            </a:r>
            <a:endParaRPr lang="en-AU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00" y="1652326"/>
            <a:ext cx="2711672" cy="39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 Term Care –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8229600" cy="4600463"/>
          </a:xfrm>
        </p:spPr>
        <p:txBody>
          <a:bodyPr>
            <a:norm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Varies to some extent between countries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With ageing of the world population, substantial expansion of services, in home, community and residential care settings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For this talk it is inclusive of services to assist older people to meet personal care and health needs</a:t>
            </a:r>
            <a:endParaRPr lang="en-AU" dirty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National Institute on Ageing (USA) definition: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Long-term </a:t>
            </a:r>
            <a:r>
              <a:rPr lang="en-AU" dirty="0"/>
              <a:t>care involves a variety of services designed to meet a person's health or personal care needs during a short or long period of </a:t>
            </a:r>
            <a:r>
              <a:rPr lang="en-AU" dirty="0" smtClean="0"/>
              <a:t>time 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These </a:t>
            </a:r>
            <a:r>
              <a:rPr lang="en-AU" dirty="0"/>
              <a:t>services help people live as independently and safely as possible when they can no longer perform everyday activities on their </a:t>
            </a:r>
            <a:r>
              <a:rPr lang="en-AU" dirty="0" smtClean="0"/>
              <a:t>own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Long-term care is provided in different places by different caregivers, depending on a person's </a:t>
            </a:r>
            <a:r>
              <a:rPr lang="en-AU" dirty="0" smtClean="0"/>
              <a:t>needs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6911" y="5975128"/>
            <a:ext cx="570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www.nia.nih.gov/health/what-long-term-care</a:t>
            </a:r>
          </a:p>
        </p:txBody>
      </p:sp>
    </p:spTree>
    <p:extLst>
      <p:ext uri="{BB962C8B-B14F-4D97-AF65-F5344CB8AC3E}">
        <p14:creationId xmlns:p14="http://schemas.microsoft.com/office/powerpoint/2010/main" val="30598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 approaches to “living well”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4146331" cy="476726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Managing disease and injury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Health and medical care model</a:t>
            </a:r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Assessing Care of Vulnerable Elders (ACOVE) indicators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However, the reality for most older people is “multi-morbidity”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1" y="889492"/>
            <a:ext cx="3465585" cy="59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9" y="5927833"/>
            <a:ext cx="447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Wegner et al, JAGS </a:t>
            </a:r>
            <a:r>
              <a:rPr lang="en-US" dirty="0">
                <a:latin typeface="+mn-lt"/>
              </a:rPr>
              <a:t>55:S247–S252, 2007</a:t>
            </a:r>
          </a:p>
        </p:txBody>
      </p:sp>
    </p:spTree>
    <p:extLst>
      <p:ext uri="{BB962C8B-B14F-4D97-AF65-F5344CB8AC3E}">
        <p14:creationId xmlns:p14="http://schemas.microsoft.com/office/powerpoint/2010/main" val="27699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6" y="117475"/>
            <a:ext cx="8686800" cy="1143000"/>
          </a:xfrm>
        </p:spPr>
        <p:txBody>
          <a:bodyPr/>
          <a:lstStyle/>
          <a:p>
            <a:r>
              <a:rPr lang="en-AU" dirty="0" smtClean="0"/>
              <a:t>What is health? – World Health Organisation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3"/>
            <a:ext cx="8229600" cy="4001373"/>
          </a:xfrm>
        </p:spPr>
        <p:txBody>
          <a:bodyPr/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WHO Health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Health is a state of complete physical, mental and social well-being and not merely the absence of disease or infirmity</a:t>
            </a: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WHO Health related quality of life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Quality </a:t>
            </a:r>
            <a:r>
              <a:rPr lang="en-AU" dirty="0"/>
              <a:t>of Life </a:t>
            </a:r>
            <a:r>
              <a:rPr lang="en-AU" dirty="0" smtClean="0"/>
              <a:t>is </a:t>
            </a:r>
            <a:r>
              <a:rPr lang="en-AU" dirty="0"/>
              <a:t>an individual's perception of their position in life in the context of the culture and value systems in which they live and in relation to their goals, expectations, standards and concerns. </a:t>
            </a:r>
            <a:endParaRPr lang="en-AU" dirty="0" smtClean="0"/>
          </a:p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WHO Other – Functioning</a:t>
            </a:r>
          </a:p>
          <a:p>
            <a:pPr lvl="1"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/>
              <a:t>Functioning is an umbrella term for body functions, body structures, activities and participation. It denotes the positive aspects of the interaction between an individual (with a health condition) and that individual’s contextual factors (environmental and personal factors).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5903" y="6038193"/>
            <a:ext cx="268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n-lt"/>
              </a:rPr>
              <a:t>www.who.int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17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72" y="365767"/>
            <a:ext cx="7772400" cy="762000"/>
          </a:xfrm>
        </p:spPr>
        <p:txBody>
          <a:bodyPr/>
          <a:lstStyle/>
          <a:p>
            <a:r>
              <a:rPr lang="en-AU" dirty="0" smtClean="0">
                <a:latin typeface="+mn-lt"/>
                <a:cs typeface="Arial" pitchFamily="34" charset="0"/>
              </a:rPr>
              <a:t>Ageing and </a:t>
            </a:r>
            <a:r>
              <a:rPr lang="en-AU" dirty="0" err="1" smtClean="0">
                <a:latin typeface="+mn-lt"/>
                <a:cs typeface="Arial" pitchFamily="34" charset="0"/>
              </a:rPr>
              <a:t>multimorbidity</a:t>
            </a:r>
            <a:endParaRPr lang="en-US" dirty="0" smtClean="0">
              <a:latin typeface="+mn-lt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788046"/>
            <a:ext cx="3456384" cy="2369146"/>
          </a:xfrm>
        </p:spPr>
        <p:txBody>
          <a:bodyPr>
            <a:noAutofit/>
          </a:bodyPr>
          <a:lstStyle/>
          <a:p>
            <a:pPr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>
                <a:latin typeface="+mn-lt"/>
                <a:cs typeface="Arial" pitchFamily="34" charset="0"/>
              </a:rPr>
              <a:t>Median disease count </a:t>
            </a:r>
          </a:p>
          <a:p>
            <a:pPr lvl="1">
              <a:spcBef>
                <a:spcPts val="0"/>
              </a:spcBef>
              <a:buClr>
                <a:srgbClr val="E64626"/>
              </a:buClr>
              <a:buFont typeface="Courier New" panose="02070309020205020404" pitchFamily="49" charset="0"/>
              <a:buChar char="o"/>
            </a:pPr>
            <a:r>
              <a:rPr kumimoji="1" lang="en-AU" sz="2000" kern="0" dirty="0" smtClean="0">
                <a:latin typeface="+mn-lt"/>
                <a:cs typeface="Arial" pitchFamily="34" charset="0"/>
              </a:rPr>
              <a:t>Women 5 (IQR 4 – 6)</a:t>
            </a:r>
          </a:p>
          <a:p>
            <a:pPr lvl="1">
              <a:spcBef>
                <a:spcPts val="0"/>
              </a:spcBef>
              <a:buClr>
                <a:srgbClr val="E64626"/>
              </a:buClr>
              <a:buFont typeface="Courier New" panose="02070309020205020404" pitchFamily="49" charset="0"/>
              <a:buChar char="o"/>
            </a:pPr>
            <a:r>
              <a:rPr kumimoji="1" lang="en-AU" sz="2000" kern="0" dirty="0" smtClean="0">
                <a:latin typeface="+mn-lt"/>
                <a:cs typeface="Arial" pitchFamily="34" charset="0"/>
              </a:rPr>
              <a:t>Men 4 (IQR 3 – 6)</a:t>
            </a:r>
            <a:endParaRPr lang="en-AU" sz="2000" dirty="0" smtClean="0">
              <a:latin typeface="+mn-lt"/>
              <a:cs typeface="Arial" charset="0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>
                <a:latin typeface="+mn-lt"/>
                <a:cs typeface="Arial" pitchFamily="34" charset="0"/>
              </a:rPr>
              <a:t>No-one had zero diseases</a:t>
            </a:r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E64626"/>
              </a:buClr>
              <a:buFont typeface="Wingdings" panose="05000000000000000000" pitchFamily="2" charset="2"/>
              <a:buChar char="§"/>
            </a:pPr>
            <a:r>
              <a:rPr lang="en-AU" dirty="0" smtClean="0">
                <a:latin typeface="+mn-lt"/>
                <a:cs typeface="Arial" pitchFamily="34" charset="0"/>
              </a:rPr>
              <a:t>Highest prevalence diseases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E64626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+mn-lt"/>
                <a:cs typeface="Arial" pitchFamily="34" charset="0"/>
              </a:rPr>
              <a:t>Hypertension 58%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E64626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+mn-lt"/>
                <a:cs typeface="Arial" pitchFamily="34" charset="0"/>
              </a:rPr>
              <a:t>Osteoarthritis 52%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None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6366" y="6391455"/>
            <a:ext cx="52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>
                <a:latin typeface="+mn-lt"/>
              </a:rPr>
              <a:t>Collerton et al. BMJ 2009;399:b4904</a:t>
            </a:r>
            <a:endParaRPr lang="en-A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745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5269" y="2553866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+mn-lt"/>
              </a:rPr>
              <a:t>Authors’ conclusion: 85 years olds showed good levels both of self rated health and functional ability despite significant levels of disease and impairment</a:t>
            </a: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of life – differences between older and younger people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23930ADD-12A0-4462-95C7-5D0B154A7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836516"/>
              </p:ext>
            </p:extLst>
          </p:nvPr>
        </p:nvGraphicFramePr>
        <p:xfrm>
          <a:off x="457200" y="1358900"/>
          <a:ext cx="82296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3752" y="6432331"/>
            <a:ext cx="62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n-lt"/>
              </a:rPr>
              <a:t>Ratcliffe </a:t>
            </a:r>
            <a:r>
              <a:rPr lang="en-AU" dirty="0" smtClean="0">
                <a:latin typeface="+mn-lt"/>
              </a:rPr>
              <a:t>J et al. Qual </a:t>
            </a:r>
            <a:r>
              <a:rPr lang="en-AU" dirty="0">
                <a:latin typeface="+mn-lt"/>
              </a:rPr>
              <a:t>Life Res. 2017 Feb;26(2):299-309. 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77210" y="1376198"/>
            <a:ext cx="15766" cy="72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781738"/>
            <a:ext cx="811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n-lt"/>
              </a:rPr>
              <a:t>Differences – control, independence, mobility, mental health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7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PPT-template-standard_August15</Template>
  <TotalTime>33316</TotalTime>
  <Words>1548</Words>
  <Application>Microsoft Office PowerPoint</Application>
  <PresentationFormat>如螢幕大小 (4:3)</PresentationFormat>
  <Paragraphs>245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Lucida Grande</vt:lpstr>
      <vt:lpstr>ＭＳ Ｐゴシック</vt:lpstr>
      <vt:lpstr>Adobe Naskh Medium</vt:lpstr>
      <vt:lpstr>Arial</vt:lpstr>
      <vt:lpstr>Calibri</vt:lpstr>
      <vt:lpstr>Courier New</vt:lpstr>
      <vt:lpstr>Tw Cen MT</vt:lpstr>
      <vt:lpstr>Wingdings</vt:lpstr>
      <vt:lpstr>PPT-template-standard_August15</vt:lpstr>
      <vt:lpstr>Reablement and Living Well in Long Term Care</vt:lpstr>
      <vt:lpstr>Acknowledgements and Disclosures</vt:lpstr>
      <vt:lpstr>The Congress and its Theme </vt:lpstr>
      <vt:lpstr>Summary – including case study</vt:lpstr>
      <vt:lpstr>Long Term Care – what does it mean?</vt:lpstr>
      <vt:lpstr>Traditional approaches to “living well”</vt:lpstr>
      <vt:lpstr>What is health? – World Health Organisation Perspective</vt:lpstr>
      <vt:lpstr>Ageing and multimorbidity</vt:lpstr>
      <vt:lpstr>Quality of life – differences between older and younger people</vt:lpstr>
      <vt:lpstr>Reablement / Rehabilitation approach with older people</vt:lpstr>
      <vt:lpstr>Disability and Rehabilitation at the Population Level</vt:lpstr>
      <vt:lpstr>WHO – World Report on Ageing and Health</vt:lpstr>
      <vt:lpstr>Reablement and Rehabilitation aim to improve physical capacity trajectories</vt:lpstr>
      <vt:lpstr>Mrs L, age 27, 1954</vt:lpstr>
      <vt:lpstr>Mrs L , age 80, 2008</vt:lpstr>
      <vt:lpstr>Reablement Approaches in Long Term Care</vt:lpstr>
      <vt:lpstr>What is Reablement?</vt:lpstr>
      <vt:lpstr>Reablement is one of the rehabilitation species</vt:lpstr>
      <vt:lpstr>Reablement is one of the rehabilitation species</vt:lpstr>
      <vt:lpstr>A Case Study – thinking about reablement – differing issues and settings – Mrs L</vt:lpstr>
      <vt:lpstr>Guidelines can help people live well</vt:lpstr>
      <vt:lpstr>Mrs L, age 88, early 2016 </vt:lpstr>
      <vt:lpstr>Mrs L, age 88, March 2016 </vt:lpstr>
      <vt:lpstr>Clustered domestic residential long term care</vt:lpstr>
      <vt:lpstr>PowerPoint 簡報</vt:lpstr>
      <vt:lpstr>Reablement Approaches in Long Term Care</vt:lpstr>
      <vt:lpstr>A Case Study – thinking about reablement – differing issues and settings – Mrs L</vt:lpstr>
      <vt:lpstr>Reablement Approaches - observations</vt:lpstr>
      <vt:lpstr>Mrs L, age 88 - 89, 2016 and 2017 </vt:lpstr>
      <vt:lpstr>Mrs L, age 89, April 2018 </vt:lpstr>
      <vt:lpstr>Mrs L, age 90, September 2018 </vt:lpstr>
      <vt:lpstr>Mrs L, age 90, November 2018 </vt:lpstr>
      <vt:lpstr>Controversies</vt:lpstr>
      <vt:lpstr>Conclusion</vt:lpstr>
      <vt:lpstr>PowerPoint 簡報</vt:lpstr>
    </vt:vector>
  </TitlesOfParts>
  <Company>University of Sydney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sub-title</dc:title>
  <dc:creator>ianc</dc:creator>
  <cp:lastModifiedBy>Teresa</cp:lastModifiedBy>
  <cp:revision>184</cp:revision>
  <cp:lastPrinted>2018-09-06T00:32:03Z</cp:lastPrinted>
  <dcterms:created xsi:type="dcterms:W3CDTF">2015-09-28T17:08:12Z</dcterms:created>
  <dcterms:modified xsi:type="dcterms:W3CDTF">2018-11-26T04:02:11Z</dcterms:modified>
</cp:coreProperties>
</file>